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4" r:id="rId6"/>
    <p:sldId id="279" r:id="rId7"/>
    <p:sldId id="281" r:id="rId8"/>
    <p:sldId id="262" r:id="rId9"/>
    <p:sldId id="263" r:id="rId10"/>
    <p:sldId id="275" r:id="rId11"/>
    <p:sldId id="277" r:id="rId12"/>
    <p:sldId id="280" r:id="rId13"/>
    <p:sldId id="282" r:id="rId14"/>
    <p:sldId id="28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CAB50-0306-461E-8D63-1876B93C04B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96C7D4F3-8EDA-4D3F-8414-8566D8E42E15}">
      <dgm:prSet/>
      <dgm:spPr/>
      <dgm:t>
        <a:bodyPr/>
        <a:lstStyle/>
        <a:p>
          <a:r>
            <a:rPr lang="en-AU"/>
            <a:t>Utilise live API from Aviation – Edge : Json</a:t>
          </a:r>
          <a:endParaRPr lang="en-US"/>
        </a:p>
      </dgm:t>
    </dgm:pt>
    <dgm:pt modelId="{E477DB4B-AFB9-4816-B05F-9712C6290ED2}" type="parTrans" cxnId="{ACA8176D-8070-4CDA-94D1-38B522CDBA1C}">
      <dgm:prSet/>
      <dgm:spPr/>
      <dgm:t>
        <a:bodyPr/>
        <a:lstStyle/>
        <a:p>
          <a:endParaRPr lang="en-US"/>
        </a:p>
      </dgm:t>
    </dgm:pt>
    <dgm:pt modelId="{E639392E-8D89-475D-AA99-1DD7566EF892}" type="sibTrans" cxnId="{ACA8176D-8070-4CDA-94D1-38B522CDBA1C}">
      <dgm:prSet/>
      <dgm:spPr/>
      <dgm:t>
        <a:bodyPr/>
        <a:lstStyle/>
        <a:p>
          <a:endParaRPr lang="en-US"/>
        </a:p>
      </dgm:t>
    </dgm:pt>
    <dgm:pt modelId="{1AC6BF55-68B5-4C24-A588-0AE0D19B071E}">
      <dgm:prSet/>
      <dgm:spPr/>
      <dgm:t>
        <a:bodyPr/>
        <a:lstStyle/>
        <a:p>
          <a:r>
            <a:rPr lang="en-AU"/>
            <a:t>D3 and Java Script</a:t>
          </a:r>
          <a:endParaRPr lang="en-US"/>
        </a:p>
      </dgm:t>
    </dgm:pt>
    <dgm:pt modelId="{8952CD97-494B-4776-A46B-AD3009999C6C}" type="parTrans" cxnId="{A09CDA3B-E8CC-41E2-9149-F542B44AD83B}">
      <dgm:prSet/>
      <dgm:spPr/>
      <dgm:t>
        <a:bodyPr/>
        <a:lstStyle/>
        <a:p>
          <a:endParaRPr lang="en-US"/>
        </a:p>
      </dgm:t>
    </dgm:pt>
    <dgm:pt modelId="{0C1D4F8F-B468-401D-B48A-BE09551D04C5}" type="sibTrans" cxnId="{A09CDA3B-E8CC-41E2-9149-F542B44AD83B}">
      <dgm:prSet/>
      <dgm:spPr/>
      <dgm:t>
        <a:bodyPr/>
        <a:lstStyle/>
        <a:p>
          <a:endParaRPr lang="en-US"/>
        </a:p>
      </dgm:t>
    </dgm:pt>
    <dgm:pt modelId="{791047D4-C14C-493E-82C5-A46FCFD985FC}">
      <dgm:prSet/>
      <dgm:spPr/>
      <dgm:t>
        <a:bodyPr/>
        <a:lstStyle/>
        <a:p>
          <a:r>
            <a:rPr lang="en-AU"/>
            <a:t>HTML</a:t>
          </a:r>
          <a:endParaRPr lang="en-US"/>
        </a:p>
      </dgm:t>
    </dgm:pt>
    <dgm:pt modelId="{B2B6FCF6-BDEB-4F95-9C08-CB0748160399}" type="parTrans" cxnId="{3CB40BE9-0F6A-4402-8389-CCDF557F4EA1}">
      <dgm:prSet/>
      <dgm:spPr/>
      <dgm:t>
        <a:bodyPr/>
        <a:lstStyle/>
        <a:p>
          <a:endParaRPr lang="en-US"/>
        </a:p>
      </dgm:t>
    </dgm:pt>
    <dgm:pt modelId="{D81E26E7-1233-4F4C-AB45-03C61073FCD6}" type="sibTrans" cxnId="{3CB40BE9-0F6A-4402-8389-CCDF557F4EA1}">
      <dgm:prSet/>
      <dgm:spPr/>
      <dgm:t>
        <a:bodyPr/>
        <a:lstStyle/>
        <a:p>
          <a:endParaRPr lang="en-US"/>
        </a:p>
      </dgm:t>
    </dgm:pt>
    <dgm:pt modelId="{8A7A8166-51DB-4ECF-982F-3070086F04D0}">
      <dgm:prSet/>
      <dgm:spPr/>
      <dgm:t>
        <a:bodyPr/>
        <a:lstStyle/>
        <a:p>
          <a:r>
            <a:rPr lang="en-AU"/>
            <a:t>CSS file for styling</a:t>
          </a:r>
          <a:endParaRPr lang="en-US"/>
        </a:p>
      </dgm:t>
    </dgm:pt>
    <dgm:pt modelId="{EB3B1CCF-693C-4D28-90FD-FAC1BF89E026}" type="parTrans" cxnId="{7357B2BA-3B4D-45EF-BC45-3E798691EF14}">
      <dgm:prSet/>
      <dgm:spPr/>
      <dgm:t>
        <a:bodyPr/>
        <a:lstStyle/>
        <a:p>
          <a:endParaRPr lang="en-US"/>
        </a:p>
      </dgm:t>
    </dgm:pt>
    <dgm:pt modelId="{9BCD7104-867A-4197-B048-1E96F41BC605}" type="sibTrans" cxnId="{7357B2BA-3B4D-45EF-BC45-3E798691EF14}">
      <dgm:prSet/>
      <dgm:spPr/>
      <dgm:t>
        <a:bodyPr/>
        <a:lstStyle/>
        <a:p>
          <a:endParaRPr lang="en-US"/>
        </a:p>
      </dgm:t>
    </dgm:pt>
    <dgm:pt modelId="{839A4F7E-D30E-414C-95FF-A71CB95E5670}" type="pres">
      <dgm:prSet presAssocID="{F02CAB50-0306-461E-8D63-1876B93C04BA}" presName="root" presStyleCnt="0">
        <dgm:presLayoutVars>
          <dgm:dir/>
          <dgm:resizeHandles val="exact"/>
        </dgm:presLayoutVars>
      </dgm:prSet>
      <dgm:spPr/>
    </dgm:pt>
    <dgm:pt modelId="{140C9564-3395-45C5-8023-AF1089BDEB9E}" type="pres">
      <dgm:prSet presAssocID="{F02CAB50-0306-461E-8D63-1876B93C04BA}" presName="container" presStyleCnt="0">
        <dgm:presLayoutVars>
          <dgm:dir/>
          <dgm:resizeHandles val="exact"/>
        </dgm:presLayoutVars>
      </dgm:prSet>
      <dgm:spPr/>
    </dgm:pt>
    <dgm:pt modelId="{382F7D9B-9471-4F03-94CB-B521DFD03AB7}" type="pres">
      <dgm:prSet presAssocID="{96C7D4F3-8EDA-4D3F-8414-8566D8E42E15}" presName="compNode" presStyleCnt="0"/>
      <dgm:spPr/>
    </dgm:pt>
    <dgm:pt modelId="{3B999760-A457-4B7E-B8B2-7022A43E3776}" type="pres">
      <dgm:prSet presAssocID="{96C7D4F3-8EDA-4D3F-8414-8566D8E42E15}" presName="iconBgRect" presStyleLbl="bgShp" presStyleIdx="0" presStyleCnt="4"/>
      <dgm:spPr/>
    </dgm:pt>
    <dgm:pt modelId="{8EE6C1CE-A1FD-4116-AF71-73869374B682}" type="pres">
      <dgm:prSet presAssocID="{96C7D4F3-8EDA-4D3F-8414-8566D8E42E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5CAD887-CAF7-4D85-827A-12936C1B482A}" type="pres">
      <dgm:prSet presAssocID="{96C7D4F3-8EDA-4D3F-8414-8566D8E42E15}" presName="spaceRect" presStyleCnt="0"/>
      <dgm:spPr/>
    </dgm:pt>
    <dgm:pt modelId="{334DB82E-410B-4EAB-A489-15F9BEC137DA}" type="pres">
      <dgm:prSet presAssocID="{96C7D4F3-8EDA-4D3F-8414-8566D8E42E15}" presName="textRect" presStyleLbl="revTx" presStyleIdx="0" presStyleCnt="4">
        <dgm:presLayoutVars>
          <dgm:chMax val="1"/>
          <dgm:chPref val="1"/>
        </dgm:presLayoutVars>
      </dgm:prSet>
      <dgm:spPr/>
    </dgm:pt>
    <dgm:pt modelId="{D6175E50-C8B7-495B-AF1F-1776C962BB0A}" type="pres">
      <dgm:prSet presAssocID="{E639392E-8D89-475D-AA99-1DD7566EF892}" presName="sibTrans" presStyleLbl="sibTrans2D1" presStyleIdx="0" presStyleCnt="0"/>
      <dgm:spPr/>
    </dgm:pt>
    <dgm:pt modelId="{5E25E18B-F937-496A-89A1-F8DCA0A32569}" type="pres">
      <dgm:prSet presAssocID="{1AC6BF55-68B5-4C24-A588-0AE0D19B071E}" presName="compNode" presStyleCnt="0"/>
      <dgm:spPr/>
    </dgm:pt>
    <dgm:pt modelId="{0B18A3CC-83F2-4B48-A45C-1524C0E12280}" type="pres">
      <dgm:prSet presAssocID="{1AC6BF55-68B5-4C24-A588-0AE0D19B071E}" presName="iconBgRect" presStyleLbl="bgShp" presStyleIdx="1" presStyleCnt="4"/>
      <dgm:spPr/>
    </dgm:pt>
    <dgm:pt modelId="{32195DAF-F960-4C7C-AD53-F62B0381FA2F}" type="pres">
      <dgm:prSet presAssocID="{1AC6BF55-68B5-4C24-A588-0AE0D19B07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47B3065-FDE0-4669-BB65-605E2525AF83}" type="pres">
      <dgm:prSet presAssocID="{1AC6BF55-68B5-4C24-A588-0AE0D19B071E}" presName="spaceRect" presStyleCnt="0"/>
      <dgm:spPr/>
    </dgm:pt>
    <dgm:pt modelId="{E1068B11-816D-4174-91E0-B3121828FF8C}" type="pres">
      <dgm:prSet presAssocID="{1AC6BF55-68B5-4C24-A588-0AE0D19B071E}" presName="textRect" presStyleLbl="revTx" presStyleIdx="1" presStyleCnt="4">
        <dgm:presLayoutVars>
          <dgm:chMax val="1"/>
          <dgm:chPref val="1"/>
        </dgm:presLayoutVars>
      </dgm:prSet>
      <dgm:spPr/>
    </dgm:pt>
    <dgm:pt modelId="{F5F855C3-DCA8-4F09-AD72-460390F25664}" type="pres">
      <dgm:prSet presAssocID="{0C1D4F8F-B468-401D-B48A-BE09551D04C5}" presName="sibTrans" presStyleLbl="sibTrans2D1" presStyleIdx="0" presStyleCnt="0"/>
      <dgm:spPr/>
    </dgm:pt>
    <dgm:pt modelId="{EA04E7EA-773C-4F42-BB6C-8535250B7D94}" type="pres">
      <dgm:prSet presAssocID="{791047D4-C14C-493E-82C5-A46FCFD985FC}" presName="compNode" presStyleCnt="0"/>
      <dgm:spPr/>
    </dgm:pt>
    <dgm:pt modelId="{6B855C8C-4628-4E84-AA35-AC4F0D9B2091}" type="pres">
      <dgm:prSet presAssocID="{791047D4-C14C-493E-82C5-A46FCFD985FC}" presName="iconBgRect" presStyleLbl="bgShp" presStyleIdx="2" presStyleCnt="4"/>
      <dgm:spPr/>
    </dgm:pt>
    <dgm:pt modelId="{ECFB9B7A-280D-4B0E-A5E0-75C761EC6819}" type="pres">
      <dgm:prSet presAssocID="{791047D4-C14C-493E-82C5-A46FCFD985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4460804-CAEC-4A72-B1F9-9A95FBDE5B03}" type="pres">
      <dgm:prSet presAssocID="{791047D4-C14C-493E-82C5-A46FCFD985FC}" presName="spaceRect" presStyleCnt="0"/>
      <dgm:spPr/>
    </dgm:pt>
    <dgm:pt modelId="{39B04358-3AEB-4063-A6C3-C34AA17ED834}" type="pres">
      <dgm:prSet presAssocID="{791047D4-C14C-493E-82C5-A46FCFD985FC}" presName="textRect" presStyleLbl="revTx" presStyleIdx="2" presStyleCnt="4">
        <dgm:presLayoutVars>
          <dgm:chMax val="1"/>
          <dgm:chPref val="1"/>
        </dgm:presLayoutVars>
      </dgm:prSet>
      <dgm:spPr/>
    </dgm:pt>
    <dgm:pt modelId="{DC41E636-1D08-4550-ADFA-D61DB419E0AD}" type="pres">
      <dgm:prSet presAssocID="{D81E26E7-1233-4F4C-AB45-03C61073FCD6}" presName="sibTrans" presStyleLbl="sibTrans2D1" presStyleIdx="0" presStyleCnt="0"/>
      <dgm:spPr/>
    </dgm:pt>
    <dgm:pt modelId="{4C7D93C2-22E5-46F9-ADB1-CA01B7B37A6B}" type="pres">
      <dgm:prSet presAssocID="{8A7A8166-51DB-4ECF-982F-3070086F04D0}" presName="compNode" presStyleCnt="0"/>
      <dgm:spPr/>
    </dgm:pt>
    <dgm:pt modelId="{2F0F1932-40D3-4B0C-B71C-1293682D3F3B}" type="pres">
      <dgm:prSet presAssocID="{8A7A8166-51DB-4ECF-982F-3070086F04D0}" presName="iconBgRect" presStyleLbl="bgShp" presStyleIdx="3" presStyleCnt="4"/>
      <dgm:spPr/>
    </dgm:pt>
    <dgm:pt modelId="{F7A3F293-ADB7-49EF-864D-4BE60A6C5637}" type="pres">
      <dgm:prSet presAssocID="{8A7A8166-51DB-4ECF-982F-3070086F04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327649-71AC-47D3-A782-7F4B75BDC1A6}" type="pres">
      <dgm:prSet presAssocID="{8A7A8166-51DB-4ECF-982F-3070086F04D0}" presName="spaceRect" presStyleCnt="0"/>
      <dgm:spPr/>
    </dgm:pt>
    <dgm:pt modelId="{1EF556DB-A60C-4C45-935B-2643B66F81E6}" type="pres">
      <dgm:prSet presAssocID="{8A7A8166-51DB-4ECF-982F-3070086F04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D084E08-4B8A-4CC8-82A3-6853F35A60DA}" type="presOf" srcId="{D81E26E7-1233-4F4C-AB45-03C61073FCD6}" destId="{DC41E636-1D08-4550-ADFA-D61DB419E0AD}" srcOrd="0" destOrd="0" presId="urn:microsoft.com/office/officeart/2018/2/layout/IconCircleList"/>
    <dgm:cxn modelId="{CC2D0E11-0DE5-41B7-991A-EC3AAB35B39D}" type="presOf" srcId="{791047D4-C14C-493E-82C5-A46FCFD985FC}" destId="{39B04358-3AEB-4063-A6C3-C34AA17ED834}" srcOrd="0" destOrd="0" presId="urn:microsoft.com/office/officeart/2018/2/layout/IconCircleList"/>
    <dgm:cxn modelId="{AD025337-E898-49A1-B3E4-36AB27B69079}" type="presOf" srcId="{0C1D4F8F-B468-401D-B48A-BE09551D04C5}" destId="{F5F855C3-DCA8-4F09-AD72-460390F25664}" srcOrd="0" destOrd="0" presId="urn:microsoft.com/office/officeart/2018/2/layout/IconCircleList"/>
    <dgm:cxn modelId="{A09CDA3B-E8CC-41E2-9149-F542B44AD83B}" srcId="{F02CAB50-0306-461E-8D63-1876B93C04BA}" destId="{1AC6BF55-68B5-4C24-A588-0AE0D19B071E}" srcOrd="1" destOrd="0" parTransId="{8952CD97-494B-4776-A46B-AD3009999C6C}" sibTransId="{0C1D4F8F-B468-401D-B48A-BE09551D04C5}"/>
    <dgm:cxn modelId="{FC3A8F48-1062-497C-904F-74FF6730F2A2}" type="presOf" srcId="{F02CAB50-0306-461E-8D63-1876B93C04BA}" destId="{839A4F7E-D30E-414C-95FF-A71CB95E5670}" srcOrd="0" destOrd="0" presId="urn:microsoft.com/office/officeart/2018/2/layout/IconCircleList"/>
    <dgm:cxn modelId="{ACA8176D-8070-4CDA-94D1-38B522CDBA1C}" srcId="{F02CAB50-0306-461E-8D63-1876B93C04BA}" destId="{96C7D4F3-8EDA-4D3F-8414-8566D8E42E15}" srcOrd="0" destOrd="0" parTransId="{E477DB4B-AFB9-4816-B05F-9712C6290ED2}" sibTransId="{E639392E-8D89-475D-AA99-1DD7566EF892}"/>
    <dgm:cxn modelId="{E624569A-3439-407A-8738-D1155B9B6070}" type="presOf" srcId="{1AC6BF55-68B5-4C24-A588-0AE0D19B071E}" destId="{E1068B11-816D-4174-91E0-B3121828FF8C}" srcOrd="0" destOrd="0" presId="urn:microsoft.com/office/officeart/2018/2/layout/IconCircleList"/>
    <dgm:cxn modelId="{7357B2BA-3B4D-45EF-BC45-3E798691EF14}" srcId="{F02CAB50-0306-461E-8D63-1876B93C04BA}" destId="{8A7A8166-51DB-4ECF-982F-3070086F04D0}" srcOrd="3" destOrd="0" parTransId="{EB3B1CCF-693C-4D28-90FD-FAC1BF89E026}" sibTransId="{9BCD7104-867A-4197-B048-1E96F41BC605}"/>
    <dgm:cxn modelId="{38E34FD3-A520-4CAE-AECC-AAF7045441E9}" type="presOf" srcId="{E639392E-8D89-475D-AA99-1DD7566EF892}" destId="{D6175E50-C8B7-495B-AF1F-1776C962BB0A}" srcOrd="0" destOrd="0" presId="urn:microsoft.com/office/officeart/2018/2/layout/IconCircleList"/>
    <dgm:cxn modelId="{0C0D8EDC-6276-4F7B-BE58-5DA9A1EB6C3C}" type="presOf" srcId="{96C7D4F3-8EDA-4D3F-8414-8566D8E42E15}" destId="{334DB82E-410B-4EAB-A489-15F9BEC137DA}" srcOrd="0" destOrd="0" presId="urn:microsoft.com/office/officeart/2018/2/layout/IconCircleList"/>
    <dgm:cxn modelId="{BD5A39E5-1BD4-4E59-AFD3-26BDED1DE8F2}" type="presOf" srcId="{8A7A8166-51DB-4ECF-982F-3070086F04D0}" destId="{1EF556DB-A60C-4C45-935B-2643B66F81E6}" srcOrd="0" destOrd="0" presId="urn:microsoft.com/office/officeart/2018/2/layout/IconCircleList"/>
    <dgm:cxn modelId="{3CB40BE9-0F6A-4402-8389-CCDF557F4EA1}" srcId="{F02CAB50-0306-461E-8D63-1876B93C04BA}" destId="{791047D4-C14C-493E-82C5-A46FCFD985FC}" srcOrd="2" destOrd="0" parTransId="{B2B6FCF6-BDEB-4F95-9C08-CB0748160399}" sibTransId="{D81E26E7-1233-4F4C-AB45-03C61073FCD6}"/>
    <dgm:cxn modelId="{CA8A8D29-3525-42E4-8312-6204B33BB461}" type="presParOf" srcId="{839A4F7E-D30E-414C-95FF-A71CB95E5670}" destId="{140C9564-3395-45C5-8023-AF1089BDEB9E}" srcOrd="0" destOrd="0" presId="urn:microsoft.com/office/officeart/2018/2/layout/IconCircleList"/>
    <dgm:cxn modelId="{AA3CC23C-1671-4176-9F9A-165AEC9F00A9}" type="presParOf" srcId="{140C9564-3395-45C5-8023-AF1089BDEB9E}" destId="{382F7D9B-9471-4F03-94CB-B521DFD03AB7}" srcOrd="0" destOrd="0" presId="urn:microsoft.com/office/officeart/2018/2/layout/IconCircleList"/>
    <dgm:cxn modelId="{C9CECC77-8BB7-4F8A-A1BB-3E4EB1C35866}" type="presParOf" srcId="{382F7D9B-9471-4F03-94CB-B521DFD03AB7}" destId="{3B999760-A457-4B7E-B8B2-7022A43E3776}" srcOrd="0" destOrd="0" presId="urn:microsoft.com/office/officeart/2018/2/layout/IconCircleList"/>
    <dgm:cxn modelId="{918EA4D5-BF2E-4AB8-B051-9E97AD7CEA46}" type="presParOf" srcId="{382F7D9B-9471-4F03-94CB-B521DFD03AB7}" destId="{8EE6C1CE-A1FD-4116-AF71-73869374B682}" srcOrd="1" destOrd="0" presId="urn:microsoft.com/office/officeart/2018/2/layout/IconCircleList"/>
    <dgm:cxn modelId="{85248544-4078-4507-BA79-CD1DFFF081B7}" type="presParOf" srcId="{382F7D9B-9471-4F03-94CB-B521DFD03AB7}" destId="{35CAD887-CAF7-4D85-827A-12936C1B482A}" srcOrd="2" destOrd="0" presId="urn:microsoft.com/office/officeart/2018/2/layout/IconCircleList"/>
    <dgm:cxn modelId="{0B336FE7-3AAB-4FA7-B55F-611E73888E21}" type="presParOf" srcId="{382F7D9B-9471-4F03-94CB-B521DFD03AB7}" destId="{334DB82E-410B-4EAB-A489-15F9BEC137DA}" srcOrd="3" destOrd="0" presId="urn:microsoft.com/office/officeart/2018/2/layout/IconCircleList"/>
    <dgm:cxn modelId="{D1EDB56B-AFD1-4D2C-A26F-8CF84B002824}" type="presParOf" srcId="{140C9564-3395-45C5-8023-AF1089BDEB9E}" destId="{D6175E50-C8B7-495B-AF1F-1776C962BB0A}" srcOrd="1" destOrd="0" presId="urn:microsoft.com/office/officeart/2018/2/layout/IconCircleList"/>
    <dgm:cxn modelId="{3F9EB39B-CA4D-4A31-9782-9EEF5970E985}" type="presParOf" srcId="{140C9564-3395-45C5-8023-AF1089BDEB9E}" destId="{5E25E18B-F937-496A-89A1-F8DCA0A32569}" srcOrd="2" destOrd="0" presId="urn:microsoft.com/office/officeart/2018/2/layout/IconCircleList"/>
    <dgm:cxn modelId="{B4193624-759B-41AF-902A-F327EB1DA4D8}" type="presParOf" srcId="{5E25E18B-F937-496A-89A1-F8DCA0A32569}" destId="{0B18A3CC-83F2-4B48-A45C-1524C0E12280}" srcOrd="0" destOrd="0" presId="urn:microsoft.com/office/officeart/2018/2/layout/IconCircleList"/>
    <dgm:cxn modelId="{9A861FB4-4744-4123-BB1E-D936AFC1792B}" type="presParOf" srcId="{5E25E18B-F937-496A-89A1-F8DCA0A32569}" destId="{32195DAF-F960-4C7C-AD53-F62B0381FA2F}" srcOrd="1" destOrd="0" presId="urn:microsoft.com/office/officeart/2018/2/layout/IconCircleList"/>
    <dgm:cxn modelId="{9BC29CCC-13CB-4CB3-9B28-D3A0858A6C90}" type="presParOf" srcId="{5E25E18B-F937-496A-89A1-F8DCA0A32569}" destId="{647B3065-FDE0-4669-BB65-605E2525AF83}" srcOrd="2" destOrd="0" presId="urn:microsoft.com/office/officeart/2018/2/layout/IconCircleList"/>
    <dgm:cxn modelId="{1B4197B7-3B66-4B8E-AD16-9C8DF613D41D}" type="presParOf" srcId="{5E25E18B-F937-496A-89A1-F8DCA0A32569}" destId="{E1068B11-816D-4174-91E0-B3121828FF8C}" srcOrd="3" destOrd="0" presId="urn:microsoft.com/office/officeart/2018/2/layout/IconCircleList"/>
    <dgm:cxn modelId="{89513226-72C5-4F3D-89F2-D2B07E8666C1}" type="presParOf" srcId="{140C9564-3395-45C5-8023-AF1089BDEB9E}" destId="{F5F855C3-DCA8-4F09-AD72-460390F25664}" srcOrd="3" destOrd="0" presId="urn:microsoft.com/office/officeart/2018/2/layout/IconCircleList"/>
    <dgm:cxn modelId="{7C4F4395-ED10-4706-9836-F7CF3DAE7206}" type="presParOf" srcId="{140C9564-3395-45C5-8023-AF1089BDEB9E}" destId="{EA04E7EA-773C-4F42-BB6C-8535250B7D94}" srcOrd="4" destOrd="0" presId="urn:microsoft.com/office/officeart/2018/2/layout/IconCircleList"/>
    <dgm:cxn modelId="{47115523-7EED-41F8-BA7E-A512754AD1FF}" type="presParOf" srcId="{EA04E7EA-773C-4F42-BB6C-8535250B7D94}" destId="{6B855C8C-4628-4E84-AA35-AC4F0D9B2091}" srcOrd="0" destOrd="0" presId="urn:microsoft.com/office/officeart/2018/2/layout/IconCircleList"/>
    <dgm:cxn modelId="{BBF207C0-B8E7-454B-9839-20A8551EC173}" type="presParOf" srcId="{EA04E7EA-773C-4F42-BB6C-8535250B7D94}" destId="{ECFB9B7A-280D-4B0E-A5E0-75C761EC6819}" srcOrd="1" destOrd="0" presId="urn:microsoft.com/office/officeart/2018/2/layout/IconCircleList"/>
    <dgm:cxn modelId="{3E553169-972F-46E1-BEB5-CD15B9C0A505}" type="presParOf" srcId="{EA04E7EA-773C-4F42-BB6C-8535250B7D94}" destId="{C4460804-CAEC-4A72-B1F9-9A95FBDE5B03}" srcOrd="2" destOrd="0" presId="urn:microsoft.com/office/officeart/2018/2/layout/IconCircleList"/>
    <dgm:cxn modelId="{55A2A8AB-28EA-4E2F-859C-21DAFFAE1A37}" type="presParOf" srcId="{EA04E7EA-773C-4F42-BB6C-8535250B7D94}" destId="{39B04358-3AEB-4063-A6C3-C34AA17ED834}" srcOrd="3" destOrd="0" presId="urn:microsoft.com/office/officeart/2018/2/layout/IconCircleList"/>
    <dgm:cxn modelId="{049BEFB1-34F2-4646-882F-9A02C71A0545}" type="presParOf" srcId="{140C9564-3395-45C5-8023-AF1089BDEB9E}" destId="{DC41E636-1D08-4550-ADFA-D61DB419E0AD}" srcOrd="5" destOrd="0" presId="urn:microsoft.com/office/officeart/2018/2/layout/IconCircleList"/>
    <dgm:cxn modelId="{E5CBDFAF-8B57-463E-BE20-1C51D50DFF6F}" type="presParOf" srcId="{140C9564-3395-45C5-8023-AF1089BDEB9E}" destId="{4C7D93C2-22E5-46F9-ADB1-CA01B7B37A6B}" srcOrd="6" destOrd="0" presId="urn:microsoft.com/office/officeart/2018/2/layout/IconCircleList"/>
    <dgm:cxn modelId="{4D91E555-F8A0-460F-95E4-C99DAF99DCA4}" type="presParOf" srcId="{4C7D93C2-22E5-46F9-ADB1-CA01B7B37A6B}" destId="{2F0F1932-40D3-4B0C-B71C-1293682D3F3B}" srcOrd="0" destOrd="0" presId="urn:microsoft.com/office/officeart/2018/2/layout/IconCircleList"/>
    <dgm:cxn modelId="{E19655C8-1970-4CDF-8449-E45FE76C5EBE}" type="presParOf" srcId="{4C7D93C2-22E5-46F9-ADB1-CA01B7B37A6B}" destId="{F7A3F293-ADB7-49EF-864D-4BE60A6C5637}" srcOrd="1" destOrd="0" presId="urn:microsoft.com/office/officeart/2018/2/layout/IconCircleList"/>
    <dgm:cxn modelId="{B40638B0-E688-4FB1-925A-72597E599D62}" type="presParOf" srcId="{4C7D93C2-22E5-46F9-ADB1-CA01B7B37A6B}" destId="{88327649-71AC-47D3-A782-7F4B75BDC1A6}" srcOrd="2" destOrd="0" presId="urn:microsoft.com/office/officeart/2018/2/layout/IconCircleList"/>
    <dgm:cxn modelId="{4B9AC320-4643-4C84-B406-806166A8E5EE}" type="presParOf" srcId="{4C7D93C2-22E5-46F9-ADB1-CA01B7B37A6B}" destId="{1EF556DB-A60C-4C45-935B-2643B66F81E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9760-A457-4B7E-B8B2-7022A43E3776}">
      <dsp:nvSpPr>
        <dsp:cNvPr id="0" name=""/>
        <dsp:cNvSpPr/>
      </dsp:nvSpPr>
      <dsp:spPr>
        <a:xfrm>
          <a:off x="71048" y="1422509"/>
          <a:ext cx="895522" cy="8955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6C1CE-A1FD-4116-AF71-73869374B682}">
      <dsp:nvSpPr>
        <dsp:cNvPr id="0" name=""/>
        <dsp:cNvSpPr/>
      </dsp:nvSpPr>
      <dsp:spPr>
        <a:xfrm>
          <a:off x="259108" y="1610569"/>
          <a:ext cx="519403" cy="519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DB82E-410B-4EAB-A489-15F9BEC137DA}">
      <dsp:nvSpPr>
        <dsp:cNvPr id="0" name=""/>
        <dsp:cNvSpPr/>
      </dsp:nvSpPr>
      <dsp:spPr>
        <a:xfrm>
          <a:off x="1158468" y="1422509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Utilise live API from Aviation – Edge : Json</a:t>
          </a:r>
          <a:endParaRPr lang="en-US" sz="2100" kern="1200"/>
        </a:p>
      </dsp:txBody>
      <dsp:txXfrm>
        <a:off x="1158468" y="1422509"/>
        <a:ext cx="2110874" cy="895522"/>
      </dsp:txXfrm>
    </dsp:sp>
    <dsp:sp modelId="{0B18A3CC-83F2-4B48-A45C-1524C0E12280}">
      <dsp:nvSpPr>
        <dsp:cNvPr id="0" name=""/>
        <dsp:cNvSpPr/>
      </dsp:nvSpPr>
      <dsp:spPr>
        <a:xfrm>
          <a:off x="3637147" y="1422509"/>
          <a:ext cx="895522" cy="895522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95DAF-F960-4C7C-AD53-F62B0381FA2F}">
      <dsp:nvSpPr>
        <dsp:cNvPr id="0" name=""/>
        <dsp:cNvSpPr/>
      </dsp:nvSpPr>
      <dsp:spPr>
        <a:xfrm>
          <a:off x="3825207" y="1610569"/>
          <a:ext cx="519403" cy="519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68B11-816D-4174-91E0-B3121828FF8C}">
      <dsp:nvSpPr>
        <dsp:cNvPr id="0" name=""/>
        <dsp:cNvSpPr/>
      </dsp:nvSpPr>
      <dsp:spPr>
        <a:xfrm>
          <a:off x="4724567" y="1422509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D3 and Java Script</a:t>
          </a:r>
          <a:endParaRPr lang="en-US" sz="2100" kern="1200"/>
        </a:p>
      </dsp:txBody>
      <dsp:txXfrm>
        <a:off x="4724567" y="1422509"/>
        <a:ext cx="2110874" cy="895522"/>
      </dsp:txXfrm>
    </dsp:sp>
    <dsp:sp modelId="{6B855C8C-4628-4E84-AA35-AC4F0D9B2091}">
      <dsp:nvSpPr>
        <dsp:cNvPr id="0" name=""/>
        <dsp:cNvSpPr/>
      </dsp:nvSpPr>
      <dsp:spPr>
        <a:xfrm>
          <a:off x="71048" y="3267587"/>
          <a:ext cx="895522" cy="895522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B9B7A-280D-4B0E-A5E0-75C761EC6819}">
      <dsp:nvSpPr>
        <dsp:cNvPr id="0" name=""/>
        <dsp:cNvSpPr/>
      </dsp:nvSpPr>
      <dsp:spPr>
        <a:xfrm>
          <a:off x="259108" y="3455646"/>
          <a:ext cx="519403" cy="519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04358-3AEB-4063-A6C3-C34AA17ED834}">
      <dsp:nvSpPr>
        <dsp:cNvPr id="0" name=""/>
        <dsp:cNvSpPr/>
      </dsp:nvSpPr>
      <dsp:spPr>
        <a:xfrm>
          <a:off x="1158468" y="3267587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HTML</a:t>
          </a:r>
          <a:endParaRPr lang="en-US" sz="2100" kern="1200"/>
        </a:p>
      </dsp:txBody>
      <dsp:txXfrm>
        <a:off x="1158468" y="3267587"/>
        <a:ext cx="2110874" cy="895522"/>
      </dsp:txXfrm>
    </dsp:sp>
    <dsp:sp modelId="{2F0F1932-40D3-4B0C-B71C-1293682D3F3B}">
      <dsp:nvSpPr>
        <dsp:cNvPr id="0" name=""/>
        <dsp:cNvSpPr/>
      </dsp:nvSpPr>
      <dsp:spPr>
        <a:xfrm>
          <a:off x="3637147" y="3267587"/>
          <a:ext cx="895522" cy="89552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3F293-ADB7-49EF-864D-4BE60A6C5637}">
      <dsp:nvSpPr>
        <dsp:cNvPr id="0" name=""/>
        <dsp:cNvSpPr/>
      </dsp:nvSpPr>
      <dsp:spPr>
        <a:xfrm>
          <a:off x="3825207" y="3455646"/>
          <a:ext cx="519403" cy="5194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556DB-A60C-4C45-935B-2643B66F81E6}">
      <dsp:nvSpPr>
        <dsp:cNvPr id="0" name=""/>
        <dsp:cNvSpPr/>
      </dsp:nvSpPr>
      <dsp:spPr>
        <a:xfrm>
          <a:off x="4724567" y="3267587"/>
          <a:ext cx="2110874" cy="89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CSS file for styling</a:t>
          </a:r>
          <a:endParaRPr lang="en-US" sz="2100" kern="1200"/>
        </a:p>
      </dsp:txBody>
      <dsp:txXfrm>
        <a:off x="4724567" y="3267587"/>
        <a:ext cx="2110874" cy="895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D34F-BFFE-B758-C8DF-95B6DD5F1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7E84-E7CD-0EFF-B2D3-BE647248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21FA-CA33-20F4-1129-EF2FA3AA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A8D5-24DF-78BD-96C4-51CA72C9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842CE-7C64-AED3-740C-6D7FCF7B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33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18A8-0A15-A3D5-860A-2EF0F36B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86DB0-DE28-F4F2-23CB-3F2AD0E7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CCEF4-6F0B-0852-207C-17B3FB5D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18D4-11F0-649F-5632-DE0AC8AE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34621-C7BD-9A98-5969-D438108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3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464C3-98FB-46D7-CB7E-D424838C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DE84D-D452-1A19-188D-4DCBCF064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140F-8C14-3B46-3FC4-4F016897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7553-E304-2BFD-DAD5-B30B4D09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A4D2-936E-2D1E-FE19-190E74B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488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D8FB-4C0E-E989-CBAF-0E897F55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F601-F37C-5D95-E494-62C3F1FB4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DF9D3-F2CB-6B01-7BEA-6CB0C2D6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C9D60-A702-793E-CC32-B3C7A1C4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0AB1-0172-3784-8B19-AC0B7EB2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74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9505-6FF8-7F6E-D1DA-F2D00051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1E3A-5F81-6A60-3AC6-E4B56F2B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91347-4EDF-E2E4-5258-F7DC18C0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92AF1-A5DB-0FC2-9E6C-DF3E0450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8883-6E77-C22A-4076-16B6C72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65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A7B6-E340-95E8-A66C-73420A4D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AC58-D451-2EF4-2E24-08EFC191D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853DC-DDBB-4F75-4D0B-85578EE4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BEB38-1E16-FFD8-87FB-739D748F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58D0E-75B7-AF26-8D99-6F6EB9BA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6505E-BD52-5A2F-ACAC-1CC8653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56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7DDC-79B2-6EDD-2718-DB0EF998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CAE2-805F-4B32-E757-5F589F322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4FB4A-BF55-07A1-9270-F9CE972ED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0CE70-E315-A6E4-41A9-92E27B81D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1099C-3747-851F-9D58-F096C2BCE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C5F03-C968-EBFA-FD66-2CDB4902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2E9F5-6D85-365B-9010-BC186E8D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763CC-6045-29A3-A5D4-4B5053D4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29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76A1-9BF5-2BB2-CBE0-9F625757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2CEA4-CEFA-8A67-A67E-941E8111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D9A40-5DA4-BEAD-EA9A-A3341426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AE490-260D-F246-EDEA-22EE7ADB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813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C61EB-EF50-4309-8BAE-5B0ABFF7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152F6-620D-6F7F-9E8C-605B164C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42829-878A-66A0-9477-DF02EEC5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41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4275-1AEB-65B5-E99B-F6A06A3D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D84-A7B1-F735-28EB-40BB481AA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13CA-156D-3B1F-3541-250BD1BE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0D999-C9E9-F74F-68B5-7F045106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67240-BAFA-C63C-DFF5-0349798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5E1D4-9587-4686-BCD8-4EDAA788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51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8DDA-3B99-522F-5EBA-CD09E4DC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35D03-6C17-0950-5E8A-4E0FF8B84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59871-C166-6AA7-1F65-6C1C76D0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43F42-CF5C-1411-4E4F-134372A1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38176-A2D2-DC49-8258-17258B42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4F0D0-F0AD-95E6-7DFA-F9BAA47C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57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094D7-F96E-B1B2-CC84-BCE87FA9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3DDE-BA62-9399-CF29-4002EBCB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7464-AC04-2089-9A5E-FC3252C1C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D0463-3D07-4249-BCDD-041A795723AA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9816B-4DDA-8B84-FF2B-5CAFD56C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C4507-A33B-409B-1A94-9BD115DFE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DEF48-30C5-4676-8E6F-B09DEEBD73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37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A7B5B155-5830-56F3-481F-8B7110C90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4" b="4836"/>
          <a:stretch/>
        </p:blipFill>
        <p:spPr>
          <a:xfrm>
            <a:off x="20" y="2"/>
            <a:ext cx="12191979" cy="6857998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7FCD-6642-547D-1CD8-4E99496A9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AVIATION-EDGE : Flight Tracking</a:t>
            </a:r>
            <a:endParaRPr lang="en-AU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5F2C9-F014-DB09-752F-9C391F664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AU">
                <a:solidFill>
                  <a:srgbClr val="FFFFFF"/>
                </a:solidFill>
              </a:rPr>
              <a:t>By:</a:t>
            </a:r>
          </a:p>
          <a:p>
            <a:pPr algn="l"/>
            <a:r>
              <a:rPr lang="en-AU">
                <a:solidFill>
                  <a:srgbClr val="FFFFFF"/>
                </a:solidFill>
              </a:rPr>
              <a:t>Julie, Giselle, Kelvin &amp; Sharad</a:t>
            </a:r>
          </a:p>
        </p:txBody>
      </p:sp>
      <p:sp>
        <p:nvSpPr>
          <p:cNvPr id="133" name="Rectangle 13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airplanes flying in the sky">
            <a:extLst>
              <a:ext uri="{FF2B5EF4-FFF2-40B4-BE49-F238E27FC236}">
                <a16:creationId xmlns:a16="http://schemas.microsoft.com/office/drawing/2014/main" id="{FEBF338E-A2C0-464E-48C6-7733FFF7B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0D43A-AD9F-AFBC-1861-C5F3DA08CC2C}"/>
              </a:ext>
            </a:extLst>
          </p:cNvPr>
          <p:cNvSpPr txBox="1"/>
          <p:nvPr/>
        </p:nvSpPr>
        <p:spPr>
          <a:xfrm>
            <a:off x="700177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effectLst/>
              </a:rPr>
              <a:t>Select the airline from the drop down to find its entire operating fleet on your map. 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effectLst/>
              </a:rPr>
              <a:t>Let's see how?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1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C6D2-D16A-0232-EE30-C467FDEF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04" y="5382883"/>
            <a:ext cx="10021541" cy="1293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/>
              <a:t>Select the airline from the top right corner and see the fleet yourself synchronizing based on the map area.  </a:t>
            </a:r>
            <a:br>
              <a:rPr lang="en-US" sz="2500" dirty="0"/>
            </a:br>
            <a:br>
              <a:rPr lang="en-US" sz="2500" dirty="0"/>
            </a:br>
            <a:r>
              <a:rPr lang="en-US" sz="1100" b="1" i="1" u="sng" dirty="0"/>
              <a:t>Qantas example above*</a:t>
            </a:r>
          </a:p>
        </p:txBody>
      </p:sp>
      <p:pic>
        <p:nvPicPr>
          <p:cNvPr id="5" name="Content Placeholder 4" descr="A map of the united states">
            <a:extLst>
              <a:ext uri="{FF2B5EF4-FFF2-40B4-BE49-F238E27FC236}">
                <a16:creationId xmlns:a16="http://schemas.microsoft.com/office/drawing/2014/main" id="{F5458D19-646A-63E4-A09C-A4F18F819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" b="-1"/>
          <a:stretch/>
        </p:blipFill>
        <p:spPr>
          <a:xfrm>
            <a:off x="20" y="361984"/>
            <a:ext cx="12191980" cy="508958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row: Up 5">
            <a:extLst>
              <a:ext uri="{FF2B5EF4-FFF2-40B4-BE49-F238E27FC236}">
                <a16:creationId xmlns:a16="http://schemas.microsoft.com/office/drawing/2014/main" id="{CF1FCB2B-6FA6-56D3-7987-5EC18876F0B9}"/>
              </a:ext>
            </a:extLst>
          </p:cNvPr>
          <p:cNvSpPr/>
          <p:nvPr/>
        </p:nvSpPr>
        <p:spPr>
          <a:xfrm rot="1130651">
            <a:off x="10849038" y="1337419"/>
            <a:ext cx="484632" cy="978408"/>
          </a:xfrm>
          <a:prstGeom prst="upArrow">
            <a:avLst>
              <a:gd name="adj1" fmla="val 43648"/>
              <a:gd name="adj2" fmla="val 69580"/>
            </a:avLst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573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1B6B6A39-8229-5AB9-6B57-399DFDB02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5" b="48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7C4CB-9749-9B5F-AE8E-21E593B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Get more information on the airplane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7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24290-E769-4A3F-8707-D6167469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table to show </a:t>
            </a: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number, Airline, </a:t>
            </a: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delays and the scheduled arrival time in the airspace selected.</a:t>
            </a: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can also be filtered at different airport level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with a screen and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919422F-DA97-5D33-4279-83B379D08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88" y="571500"/>
            <a:ext cx="7850124" cy="51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1B598-5B27-3D05-F233-FD3D634D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73" y="244765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AU" sz="4000" dirty="0"/>
              <a:t>Limitation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A9BF-27C3-1073-DFE2-D4747695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300" b="1" i="0">
                <a:effectLst/>
                <a:latin typeface="Aptos" panose="020B0004020202020204" pitchFamily="34" charset="0"/>
              </a:rPr>
              <a:t>Rate Limits:</a:t>
            </a:r>
            <a:r>
              <a:rPr lang="en-US" sz="1300">
                <a:latin typeface="Aptos" panose="020B0004020202020204" pitchFamily="34" charset="0"/>
              </a:rPr>
              <a:t> </a:t>
            </a:r>
            <a:r>
              <a:rPr lang="en-US" sz="1300" b="0" i="0">
                <a:effectLst/>
                <a:latin typeface="Aptos" panose="020B0004020202020204" pitchFamily="34" charset="0"/>
              </a:rPr>
              <a:t>APIs often have rate limits that restrict the number of requests a user can make within a given time frame (e.g., requests per minute, hour, or day). Exceeding these limits may result in temporary blocks or restrictions on further API usage.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Data Freshness: </a:t>
            </a:r>
            <a:r>
              <a:rPr lang="en-US" sz="1300" b="0" i="0">
                <a:effectLst/>
                <a:latin typeface="Aptos" panose="020B0004020202020204" pitchFamily="34" charset="0"/>
              </a:rPr>
              <a:t>Real-time data might have a delay due to the processing and updating of information. Users should be aware of potential delays in receiving the most up-to-date information.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Limited Free Tier: </a:t>
            </a:r>
            <a:r>
              <a:rPr lang="en-US" sz="1300" b="0" i="0">
                <a:effectLst/>
                <a:latin typeface="Aptos" panose="020B0004020202020204" pitchFamily="34" charset="0"/>
              </a:rPr>
              <a:t>The API may offer limited access or features under a free-tier plan, and users might need to subscribe to a paid plan for access to additional or advanced features.</a:t>
            </a:r>
          </a:p>
          <a:p>
            <a:r>
              <a:rPr lang="en-US" sz="1300" b="1" i="0">
                <a:effectLst/>
                <a:latin typeface="Aptos" panose="020B0004020202020204" pitchFamily="34" charset="0"/>
              </a:rPr>
              <a:t>Data Coverage: </a:t>
            </a:r>
            <a:r>
              <a:rPr lang="en-US" sz="1300" b="0" i="0">
                <a:effectLst/>
                <a:latin typeface="Aptos" panose="020B0004020202020204" pitchFamily="34" charset="0"/>
              </a:rPr>
              <a:t>The API's coverage of certain data types (e.g., airports, airlines, flights) or geographical regions might be limited. Some data may be more comprehensive in certain areas compared to others.</a:t>
            </a:r>
          </a:p>
          <a:p>
            <a:r>
              <a:rPr lang="en-US" sz="1300">
                <a:latin typeface="Aptos" panose="020B0004020202020204" pitchFamily="34" charset="0"/>
              </a:rPr>
              <a:t>Limited Customer Support for Free Tiers: Free-tier users might have limited access to customer support, and responses may take longer compared to paid users who typically receive higher priority support.</a:t>
            </a:r>
          </a:p>
        </p:txBody>
      </p:sp>
      <p:pic>
        <p:nvPicPr>
          <p:cNvPr id="14" name="Picture 13" descr="Stock exchange numbers">
            <a:extLst>
              <a:ext uri="{FF2B5EF4-FFF2-40B4-BE49-F238E27FC236}">
                <a16:creationId xmlns:a16="http://schemas.microsoft.com/office/drawing/2014/main" id="{C76B6CB3-BD81-56AF-6824-F305CF504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2" r="2495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12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erial view of parked aeroplane">
            <a:extLst>
              <a:ext uri="{FF2B5EF4-FFF2-40B4-BE49-F238E27FC236}">
                <a16:creationId xmlns:a16="http://schemas.microsoft.com/office/drawing/2014/main" id="{76162345-B864-4BA8-1A8A-03E1D76A4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5242B-0399-669A-1D94-BEBDD560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  <a:br>
              <a:rPr lang="en-US"/>
            </a:br>
            <a:br>
              <a:rPr lang="en-US"/>
            </a:br>
            <a:r>
              <a:rPr lang="en-US"/>
              <a:t>The crew is ready for questions.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32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B7A1F31-49CD-7D83-39E7-FA8CDFA0D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2"/>
            <a:ext cx="12191979" cy="6857998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C2D2-CF0B-4B2C-ED68-2F86C065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Aviation Edge Api</a:t>
            </a:r>
          </a:p>
        </p:txBody>
      </p:sp>
      <p:cxnSp>
        <p:nvCxnSpPr>
          <p:cNvPr id="35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25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 view of an aeroplane">
            <a:extLst>
              <a:ext uri="{FF2B5EF4-FFF2-40B4-BE49-F238E27FC236}">
                <a16:creationId xmlns:a16="http://schemas.microsoft.com/office/drawing/2014/main" id="{4BE67B9A-DAE5-0D5D-1494-D30AAE28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4">
            <a:extLst>
              <a:ext uri="{FF2B5EF4-FFF2-40B4-BE49-F238E27FC236}">
                <a16:creationId xmlns:a16="http://schemas.microsoft.com/office/drawing/2014/main" id="{E85639A2-78A7-466C-DFE1-C0EDF4E0BB1A}"/>
              </a:ext>
            </a:extLst>
          </p:cNvPr>
          <p:cNvSpPr txBox="1"/>
          <p:nvPr/>
        </p:nvSpPr>
        <p:spPr>
          <a:xfrm>
            <a:off x="838200" y="161925"/>
            <a:ext cx="3587151" cy="601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Key Features - Aviation Edge API: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Flight Data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Airline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Airport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Aircraft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Routes Information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Time zone and City Information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Aviation Edge is a provider of aviation-related data and services, offering APIs that allow developers to access a wide range of information related to the aviation industry.</a:t>
            </a:r>
            <a:endParaRPr lang="en-US" sz="1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 view of an aeroplane">
            <a:extLst>
              <a:ext uri="{FF2B5EF4-FFF2-40B4-BE49-F238E27FC236}">
                <a16:creationId xmlns:a16="http://schemas.microsoft.com/office/drawing/2014/main" id="{4BE67B9A-DAE5-0D5D-1494-D30AAE28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4">
            <a:extLst>
              <a:ext uri="{FF2B5EF4-FFF2-40B4-BE49-F238E27FC236}">
                <a16:creationId xmlns:a16="http://schemas.microsoft.com/office/drawing/2014/main" id="{E85639A2-78A7-466C-DFE1-C0EDF4E0BB1A}"/>
              </a:ext>
            </a:extLst>
          </p:cNvPr>
          <p:cNvSpPr txBox="1"/>
          <p:nvPr/>
        </p:nvSpPr>
        <p:spPr>
          <a:xfrm>
            <a:off x="559838" y="161925"/>
            <a:ext cx="4301412" cy="6015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Use Cases and Applications: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b="1" i="0" dirty="0"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Flight Tracking Applications: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Developers can use the Aviation Edge API to build flight tracking applications that provide real-time information about flight positions, status, and schedules.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Travel Planning Tools: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Travel websites and applications can use the API to offer users information about airports, airlines, and flight schedules for travel planning purposes.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Aviation Analytics: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Analysts and researchers can leverage the API to gather data and insights for aviation-related research and analysis.</a:t>
            </a:r>
          </a:p>
          <a:p>
            <a:pPr lvl="1" algn="l"/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Airlines and Airport Services:</a:t>
            </a:r>
            <a:endParaRPr lang="en-US" sz="1600" b="0" i="0" dirty="0">
              <a:solidFill>
                <a:srgbClr val="374151"/>
              </a:solidFill>
              <a:effectLst/>
              <a:latin typeface="Aptos" panose="020B0004020202020204" pitchFamily="34" charset="0"/>
            </a:endParaRPr>
          </a:p>
          <a:p>
            <a:pPr lvl="1" algn="l"/>
            <a:r>
              <a:rPr lang="en-US" sz="1600" b="0" i="0" dirty="0">
                <a:solidFill>
                  <a:srgbClr val="374151"/>
                </a:solidFill>
                <a:effectLst/>
                <a:latin typeface="Aptos" panose="020B0004020202020204" pitchFamily="34" charset="0"/>
              </a:rPr>
              <a:t>Airlines and airport service providers can use the API to obtain data about airports, airlines, and flights to enhance their services and operations.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412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eroplane taking off against dramatic sky">
            <a:extLst>
              <a:ext uri="{FF2B5EF4-FFF2-40B4-BE49-F238E27FC236}">
                <a16:creationId xmlns:a16="http://schemas.microsoft.com/office/drawing/2014/main" id="{CD63C3BC-BC00-6416-448B-C013AFCB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B0DC0-4D51-87A0-BB5F-11EB617D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interactive Visual of Aviation Edge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A794F-2547-8037-E9DA-8A5CF0FF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Coding Approach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77943C5-58AF-75C2-992D-DB8EB5343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020632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256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92AD3-7909-8FBC-71B4-A1A7264A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page centered over South Australian airspace.</a:t>
            </a:r>
          </a:p>
        </p:txBody>
      </p:sp>
      <p:pic>
        <p:nvPicPr>
          <p:cNvPr id="5" name="Content Placeholder 4" descr="A map of the world with planes flying">
            <a:extLst>
              <a:ext uri="{FF2B5EF4-FFF2-40B4-BE49-F238E27FC236}">
                <a16:creationId xmlns:a16="http://schemas.microsoft.com/office/drawing/2014/main" id="{DB98DC85-A519-FF05-6A7D-6949FE433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11" y="1675227"/>
            <a:ext cx="7849638" cy="47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9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Miniature aeroplane">
            <a:extLst>
              <a:ext uri="{FF2B5EF4-FFF2-40B4-BE49-F238E27FC236}">
                <a16:creationId xmlns:a16="http://schemas.microsoft.com/office/drawing/2014/main" id="{D7E5AD27-24BF-51E6-F1D6-EBC61C9EB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13" b="22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1C2D2-CF0B-4B2C-ED68-2F86C065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/>
              </a:rPr>
              <a:t>What does the airplane icon color mean?</a:t>
            </a:r>
            <a:br>
              <a:rPr lang="en-US" sz="6000" dirty="0">
                <a:solidFill>
                  <a:srgbClr val="FFFFFF"/>
                </a:solidFill>
                <a:effectLst/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71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black and white image of a plane">
            <a:extLst>
              <a:ext uri="{FF2B5EF4-FFF2-40B4-BE49-F238E27FC236}">
                <a16:creationId xmlns:a16="http://schemas.microsoft.com/office/drawing/2014/main" id="{8E93447B-19BB-AF9D-6CA1-0A4339068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78" y="4432010"/>
            <a:ext cx="1771074" cy="1549689"/>
          </a:xfrm>
        </p:spPr>
      </p:pic>
      <p:pic>
        <p:nvPicPr>
          <p:cNvPr id="7" name="Picture 6" descr="A blue airplane on a black background">
            <a:extLst>
              <a:ext uri="{FF2B5EF4-FFF2-40B4-BE49-F238E27FC236}">
                <a16:creationId xmlns:a16="http://schemas.microsoft.com/office/drawing/2014/main" id="{C515D247-B2D5-365E-F822-DEB22D64A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51" y="2214851"/>
            <a:ext cx="1702502" cy="1489689"/>
          </a:xfrm>
          <a:prstGeom prst="rect">
            <a:avLst/>
          </a:prstGeom>
        </p:spPr>
      </p:pic>
      <p:pic>
        <p:nvPicPr>
          <p:cNvPr id="9" name="Picture 8" descr="A red airplane with black background">
            <a:extLst>
              <a:ext uri="{FF2B5EF4-FFF2-40B4-BE49-F238E27FC236}">
                <a16:creationId xmlns:a16="http://schemas.microsoft.com/office/drawing/2014/main" id="{DAC9F820-4789-894E-3C57-C80B0EC5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2" y="4432010"/>
            <a:ext cx="1771074" cy="1549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F1331-7923-9B0C-EBD2-B0AE1558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1" y="2184851"/>
            <a:ext cx="1771074" cy="1549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80CE34-1CC1-4455-E1B1-D2424428EF76}"/>
              </a:ext>
            </a:extLst>
          </p:cNvPr>
          <p:cNvSpPr txBox="1"/>
          <p:nvPr/>
        </p:nvSpPr>
        <p:spPr>
          <a:xfrm>
            <a:off x="2765141" y="4492011"/>
            <a:ext cx="3109353" cy="97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the flights </a:t>
            </a:r>
            <a:r>
              <a:rPr lang="en-US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-route to destination</a:t>
            </a:r>
            <a:endParaRPr lang="en-AU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D1102-A992-C90E-DC41-68BACBA53CF1}"/>
              </a:ext>
            </a:extLst>
          </p:cNvPr>
          <p:cNvSpPr txBox="1"/>
          <p:nvPr/>
        </p:nvSpPr>
        <p:spPr>
          <a:xfrm>
            <a:off x="2765141" y="2184851"/>
            <a:ext cx="3109353" cy="3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the flights in taxi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E791C-6FF9-96F9-4DEB-1061AF203C82}"/>
              </a:ext>
            </a:extLst>
          </p:cNvPr>
          <p:cNvSpPr txBox="1"/>
          <p:nvPr/>
        </p:nvSpPr>
        <p:spPr>
          <a:xfrm>
            <a:off x="8155055" y="2184851"/>
            <a:ext cx="3109353" cy="35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landed aircrafts</a:t>
            </a:r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30FDF-9063-2CF3-0555-CA0A90F22EB0}"/>
              </a:ext>
            </a:extLst>
          </p:cNvPr>
          <p:cNvSpPr txBox="1"/>
          <p:nvPr/>
        </p:nvSpPr>
        <p:spPr>
          <a:xfrm>
            <a:off x="8134322" y="4313388"/>
            <a:ext cx="3109353" cy="89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aircrafts with any other status, including non-commercial passenger planes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B0DC0-4D51-87A0-BB5F-11EB617D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Color icons represents airplane status / type</a:t>
            </a:r>
            <a:endParaRPr lang="en-AU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4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2202</TotalTime>
  <Words>554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AVIATION-EDGE : Flight Tracking</vt:lpstr>
      <vt:lpstr>Aviation Edge Api</vt:lpstr>
      <vt:lpstr>PowerPoint Presentation</vt:lpstr>
      <vt:lpstr>PowerPoint Presentation</vt:lpstr>
      <vt:lpstr>An interactive Visual of Aviation Edge</vt:lpstr>
      <vt:lpstr>Coding Approach</vt:lpstr>
      <vt:lpstr>Landing page centered over South Australian airspace.</vt:lpstr>
      <vt:lpstr>What does the airplane icon color mean? </vt:lpstr>
      <vt:lpstr>Color icons represents airplane status / type</vt:lpstr>
      <vt:lpstr>PowerPoint Presentation</vt:lpstr>
      <vt:lpstr>Select the airline from the top right corner and see the fleet yourself synchronizing based on the map area.    Qantas example above*</vt:lpstr>
      <vt:lpstr>Get more information on the airplane</vt:lpstr>
      <vt:lpstr>A table to show  flight number, Airline,  delays and the scheduled arrival time in the airspace selected.    This can also be filtered at different airport level</vt:lpstr>
      <vt:lpstr>Limitation and Recommendations</vt:lpstr>
      <vt:lpstr>Thank You  The crew is ready for questions.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AVIATION-EDGE : Flight Tracking</dc:title>
  <dc:creator>Sharad Singh</dc:creator>
  <cp:lastModifiedBy>Sharad Singh</cp:lastModifiedBy>
  <cp:revision>10</cp:revision>
  <dcterms:created xsi:type="dcterms:W3CDTF">2023-10-09T08:45:55Z</dcterms:created>
  <dcterms:modified xsi:type="dcterms:W3CDTF">2023-10-16T01:27:30Z</dcterms:modified>
</cp:coreProperties>
</file>